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352" r:id="rId3"/>
    <p:sldId id="407" r:id="rId4"/>
    <p:sldId id="419" r:id="rId5"/>
    <p:sldId id="422" r:id="rId6"/>
    <p:sldId id="423" r:id="rId7"/>
    <p:sldId id="424" r:id="rId8"/>
    <p:sldId id="440" r:id="rId9"/>
    <p:sldId id="439" r:id="rId10"/>
    <p:sldId id="429" r:id="rId11"/>
    <p:sldId id="430" r:id="rId12"/>
  </p:sldIdLst>
  <p:sldSz cx="6858000" cy="9906000" type="A4"/>
  <p:notesSz cx="6669088" cy="9926638"/>
  <p:defaultTextStyle>
    <a:defPPr>
      <a:defRPr lang="ko-KR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9ED"/>
    <a:srgbClr val="000099"/>
    <a:srgbClr val="6699FF"/>
    <a:srgbClr val="FF66FF"/>
    <a:srgbClr val="FF3300"/>
    <a:srgbClr val="B5FDF6"/>
    <a:srgbClr val="DEF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86" autoAdjust="0"/>
    <p:restoredTop sz="94655" autoAdjust="0"/>
  </p:normalViewPr>
  <p:slideViewPr>
    <p:cSldViewPr>
      <p:cViewPr varScale="1">
        <p:scale>
          <a:sx n="84" d="100"/>
          <a:sy n="84" d="100"/>
        </p:scale>
        <p:origin x="3318" y="9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notesViewPr>
    <p:cSldViewPr>
      <p:cViewPr varScale="1">
        <p:scale>
          <a:sx n="73" d="100"/>
          <a:sy n="73" d="100"/>
        </p:scale>
        <p:origin x="-2124" y="-10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t" anchorCtr="0" compatLnSpc="1">
            <a:prstTxWarp prst="textNoShape">
              <a:avLst/>
            </a:prstTxWarp>
          </a:bodyPr>
          <a:lstStyle>
            <a:lvl1pPr latinLnBrk="1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t" anchorCtr="0" compatLnSpc="1">
            <a:prstTxWarp prst="textNoShape">
              <a:avLst/>
            </a:prstTxWarp>
          </a:bodyPr>
          <a:lstStyle>
            <a:lvl1pPr algn="r" latinLnBrk="1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306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b" anchorCtr="0" compatLnSpc="1">
            <a:prstTxWarp prst="textNoShape">
              <a:avLst/>
            </a:prstTxWarp>
          </a:bodyPr>
          <a:lstStyle>
            <a:lvl1pPr latinLnBrk="1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0306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b" anchorCtr="0" compatLnSpc="1">
            <a:prstTxWarp prst="textNoShape">
              <a:avLst/>
            </a:prstTxWarp>
          </a:bodyPr>
          <a:lstStyle>
            <a:lvl1pPr algn="r" latinLnBrk="1">
              <a:defRPr sz="1300"/>
            </a:lvl1pPr>
          </a:lstStyle>
          <a:p>
            <a:pPr>
              <a:defRPr/>
            </a:pPr>
            <a:fld id="{15088929-2344-4EF5-8DFB-6EB5FC55381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4854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t" anchorCtr="0" compatLnSpc="1">
            <a:prstTxWarp prst="textNoShape">
              <a:avLst/>
            </a:prstTxWarp>
          </a:bodyPr>
          <a:lstStyle>
            <a:lvl1pPr latinLnBrk="1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50" y="0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t" anchorCtr="0" compatLnSpc="1">
            <a:prstTxWarp prst="textNoShape">
              <a:avLst/>
            </a:prstTxWarp>
          </a:bodyPr>
          <a:lstStyle>
            <a:lvl1pPr algn="r" latinLnBrk="1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46288" y="744538"/>
            <a:ext cx="25765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2" y="4715153"/>
            <a:ext cx="4890665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6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b" anchorCtr="0" compatLnSpc="1">
            <a:prstTxWarp prst="textNoShape">
              <a:avLst/>
            </a:prstTxWarp>
          </a:bodyPr>
          <a:lstStyle>
            <a:lvl1pPr latinLnBrk="1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50" y="9430306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8" tIns="47413" rIns="94828" bIns="47413" numCol="1" anchor="b" anchorCtr="0" compatLnSpc="1">
            <a:prstTxWarp prst="textNoShape">
              <a:avLst/>
            </a:prstTxWarp>
          </a:bodyPr>
          <a:lstStyle>
            <a:lvl1pPr algn="r" latinLnBrk="1">
              <a:defRPr sz="1300"/>
            </a:lvl1pPr>
          </a:lstStyle>
          <a:p>
            <a:pPr>
              <a:defRPr/>
            </a:pPr>
            <a:fld id="{C610FEB1-27C6-47C8-8949-907B308F0A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2377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1C0440-5E1D-4609-AF5F-3BCAAA18FE5E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950614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779150" y="9430306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8" tIns="47413" rIns="94828" bIns="47413" anchor="b"/>
          <a:lstStyle/>
          <a:p>
            <a:pPr algn="r" latinLnBrk="1"/>
            <a:fld id="{6A86673B-CC31-4AB0-89DC-F203BB773B8F}" type="slidenum">
              <a:rPr lang="en-US" altLang="ko-KR" sz="1300"/>
              <a:pPr algn="r" latinLnBrk="1"/>
              <a:t>2</a:t>
            </a:fld>
            <a:endParaRPr lang="en-US" altLang="ko-KR" sz="13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08035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3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778505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4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1345937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5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674085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6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515500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7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1437799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8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456733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9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596963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10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545536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70473" indent="-296336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85343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59480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133618" indent="-237069" latinLnBrk="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607754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081891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556028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030166" indent="-2370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197154E-7DBF-48D1-BAD1-356B2184536D}" type="slidenum">
              <a:rPr lang="en-US" altLang="ko-KR"/>
              <a:pPr>
                <a:spcBef>
                  <a:spcPct val="0"/>
                </a:spcBef>
              </a:pPr>
              <a:t>11</a:t>
            </a:fld>
            <a:endParaRPr lang="en-US" altLang="ko-K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75" y="744538"/>
            <a:ext cx="2578100" cy="3725862"/>
          </a:xfrm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757" y="4715153"/>
            <a:ext cx="4887577" cy="44669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26" tIns="44962" rIns="89926" bIns="44962"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85657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42900" y="396875"/>
            <a:ext cx="6172200" cy="8451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858001" cy="567930"/>
          </a:xfrm>
          <a:prstGeom prst="rect">
            <a:avLst/>
          </a:prstGeom>
        </p:spPr>
      </p:pic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2743200" y="9525000"/>
            <a:ext cx="11430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latinLnBrk="1"/>
            <a:fld id="{88E5FC75-4BEB-413C-B495-57DBB1858FB3}" type="slidenum">
              <a:rPr lang="en-US" altLang="ko-KR" sz="1100"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pPr algn="ctr" latinLnBrk="1"/>
              <a:t>‹#›</a:t>
            </a:fld>
            <a:endParaRPr lang="en-US" altLang="ko-KR" sz="1100"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</p:txBody>
      </p:sp>
      <p:sp>
        <p:nvSpPr>
          <p:cNvPr id="1034" name="Line 10"/>
          <p:cNvSpPr>
            <a:spLocks noChangeShapeType="1"/>
          </p:cNvSpPr>
          <p:nvPr userDrawn="1"/>
        </p:nvSpPr>
        <p:spPr bwMode="auto">
          <a:xfrm>
            <a:off x="152400" y="9448800"/>
            <a:ext cx="6550025" cy="0"/>
          </a:xfrm>
          <a:prstGeom prst="line">
            <a:avLst/>
          </a:prstGeom>
          <a:noFill/>
          <a:ln w="44450" cmpd="thickThin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latinLnBrk="1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3212976" y="127221"/>
            <a:ext cx="3511500" cy="360040"/>
          </a:xfrm>
          <a:prstGeom prst="roundRect">
            <a:avLst>
              <a:gd name="adj" fmla="val 50000"/>
            </a:avLst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innerShdw blurRad="38100" dist="50800" dir="13500000">
              <a:srgbClr val="163856">
                <a:alpha val="69804"/>
              </a:srgbClr>
            </a:innerShdw>
          </a:effectLst>
        </p:spPr>
        <p:txBody>
          <a:bodyPr rtlCol="0" anchor="ctr"/>
          <a:lstStyle/>
          <a:p>
            <a:pPr marL="0" marR="0" lvl="0" indent="0" algn="ctr" defTabSz="91454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9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3284984" y="133738"/>
            <a:ext cx="34394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사용자설명서</a:t>
            </a:r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태양광대여</a:t>
            </a:r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 descr="한국에너지공단_흰색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238903" y="82146"/>
            <a:ext cx="1584175" cy="3802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8" name="TextBox 18"/>
          <p:cNvSpPr txBox="1">
            <a:spLocks noChangeArrowheads="1"/>
          </p:cNvSpPr>
          <p:nvPr/>
        </p:nvSpPr>
        <p:spPr bwMode="auto">
          <a:xfrm>
            <a:off x="0" y="1568624"/>
            <a:ext cx="6858000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체" panose="020B0609000101010101" pitchFamily="49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9pPr>
          </a:lstStyle>
          <a:p>
            <a:pPr algn="ctr" eaLnBrk="1" hangingPunct="1">
              <a:lnSpc>
                <a:spcPts val="4600"/>
              </a:lnSpc>
            </a:pPr>
            <a:r>
              <a:rPr lang="ko-KR" altLang="en-US" sz="3200" dirty="0" err="1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신재생에너지</a:t>
            </a:r>
            <a:r>
              <a:rPr lang="ko-KR" altLang="en-US" sz="32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보급지원시스템</a:t>
            </a:r>
            <a:endParaRPr lang="en-US" altLang="ko-KR" sz="3200" dirty="0"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  <a:p>
            <a:pPr algn="ctr" eaLnBrk="1" hangingPunct="1">
              <a:lnSpc>
                <a:spcPts val="46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사용자 설명서 </a:t>
            </a:r>
            <a:r>
              <a:rPr lang="en-US" altLang="ko-KR" sz="2400" dirty="0" smtClean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( </a:t>
            </a:r>
            <a:r>
              <a:rPr lang="ko-KR" altLang="en-US" sz="2400" dirty="0" smtClean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태양광대여 </a:t>
            </a:r>
            <a:r>
              <a:rPr lang="en-US" altLang="ko-KR" sz="2400" dirty="0" smtClean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)</a:t>
            </a:r>
            <a:endParaRPr lang="en-US" altLang="ko-KR" sz="2800" dirty="0"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844527" cy="27138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9035685">
            <a:off x="110826" y="705376"/>
            <a:ext cx="1832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aseline="0" dirty="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Since 2019.12</a:t>
            </a:r>
            <a:endParaRPr lang="ko-KR" altLang="en-US" sz="20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텍스트 개체 틀 17"/>
          <p:cNvSpPr txBox="1">
            <a:spLocks/>
          </p:cNvSpPr>
          <p:nvPr/>
        </p:nvSpPr>
        <p:spPr>
          <a:xfrm>
            <a:off x="116632" y="8769424"/>
            <a:ext cx="3456384" cy="43203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rtl="0" eaLnBrk="0" fontAlgn="base" latinLnBrk="1" hangingPunct="0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None/>
              <a:defRPr kumimoji="1" sz="1400" b="0" i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ko-KR" kern="0" dirty="0" err="1" smtClean="0"/>
              <a:t>CopyRight</a:t>
            </a:r>
            <a:r>
              <a:rPr lang="en-US" altLang="ko-KR" kern="0" dirty="0" smtClean="0"/>
              <a:t> 2019 KOREA</a:t>
            </a:r>
            <a:r>
              <a:rPr lang="ko-KR" altLang="en-US" kern="0" dirty="0" smtClean="0"/>
              <a:t> </a:t>
            </a:r>
            <a:r>
              <a:rPr lang="en-US" altLang="ko-KR" kern="0" dirty="0" smtClean="0"/>
              <a:t>ENERGY AGENCY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3"/>
          <p:cNvSpPr>
            <a:spLocks/>
          </p:cNvSpPr>
          <p:nvPr/>
        </p:nvSpPr>
        <p:spPr bwMode="auto">
          <a:xfrm>
            <a:off x="0" y="8121650"/>
            <a:ext cx="6858000" cy="917575"/>
          </a:xfrm>
          <a:custGeom>
            <a:avLst/>
            <a:gdLst>
              <a:gd name="T0" fmla="*/ 2147483647 w 3742"/>
              <a:gd name="T1" fmla="*/ 2147483647 h 588"/>
              <a:gd name="T2" fmla="*/ 2147483647 w 3742"/>
              <a:gd name="T3" fmla="*/ 2147483647 h 588"/>
              <a:gd name="T4" fmla="*/ 2147483647 w 3742"/>
              <a:gd name="T5" fmla="*/ 2147483647 h 588"/>
              <a:gd name="T6" fmla="*/ 2147483647 w 3742"/>
              <a:gd name="T7" fmla="*/ 2147483647 h 588"/>
              <a:gd name="T8" fmla="*/ 2147483647 w 3742"/>
              <a:gd name="T9" fmla="*/ 2147483647 h 588"/>
              <a:gd name="T10" fmla="*/ 2147483647 w 3742"/>
              <a:gd name="T11" fmla="*/ 2147483647 h 588"/>
              <a:gd name="T12" fmla="*/ 2147483647 w 3742"/>
              <a:gd name="T13" fmla="*/ 2147483647 h 588"/>
              <a:gd name="T14" fmla="*/ 2147483647 w 3742"/>
              <a:gd name="T15" fmla="*/ 0 h 588"/>
              <a:gd name="T16" fmla="*/ 2147483647 w 3742"/>
              <a:gd name="T17" fmla="*/ 2147483647 h 588"/>
              <a:gd name="T18" fmla="*/ 2147483647 w 3742"/>
              <a:gd name="T19" fmla="*/ 2147483647 h 588"/>
              <a:gd name="T20" fmla="*/ 2147483647 w 3742"/>
              <a:gd name="T21" fmla="*/ 2147483647 h 588"/>
              <a:gd name="T22" fmla="*/ 2147483647 w 3742"/>
              <a:gd name="T23" fmla="*/ 2147483647 h 588"/>
              <a:gd name="T24" fmla="*/ 2147483647 w 3742"/>
              <a:gd name="T25" fmla="*/ 2147483647 h 588"/>
              <a:gd name="T26" fmla="*/ 2147483647 w 3742"/>
              <a:gd name="T27" fmla="*/ 2147483647 h 588"/>
              <a:gd name="T28" fmla="*/ 0 w 3742"/>
              <a:gd name="T29" fmla="*/ 2147483647 h 588"/>
              <a:gd name="T30" fmla="*/ 0 w 3742"/>
              <a:gd name="T31" fmla="*/ 2147483647 h 588"/>
              <a:gd name="T32" fmla="*/ 2147483647 w 3742"/>
              <a:gd name="T33" fmla="*/ 2147483647 h 588"/>
              <a:gd name="T34" fmla="*/ 2147483647 w 3742"/>
              <a:gd name="T35" fmla="*/ 2147483647 h 588"/>
              <a:gd name="T36" fmla="*/ 2147483647 w 3742"/>
              <a:gd name="T37" fmla="*/ 2147483647 h 588"/>
              <a:gd name="T38" fmla="*/ 2147483647 w 3742"/>
              <a:gd name="T39" fmla="*/ 2147483647 h 588"/>
              <a:gd name="T40" fmla="*/ 2147483647 w 3742"/>
              <a:gd name="T41" fmla="*/ 2147483647 h 588"/>
              <a:gd name="T42" fmla="*/ 2147483647 w 3742"/>
              <a:gd name="T43" fmla="*/ 2147483647 h 588"/>
              <a:gd name="T44" fmla="*/ 2147483647 w 3742"/>
              <a:gd name="T45" fmla="*/ 2147483647 h 588"/>
              <a:gd name="T46" fmla="*/ 2147483647 w 3742"/>
              <a:gd name="T47" fmla="*/ 2147483647 h 588"/>
              <a:gd name="T48" fmla="*/ 2147483647 w 3742"/>
              <a:gd name="T49" fmla="*/ 2147483647 h 588"/>
              <a:gd name="T50" fmla="*/ 2147483647 w 3742"/>
              <a:gd name="T51" fmla="*/ 2147483647 h 588"/>
              <a:gd name="T52" fmla="*/ 2147483647 w 3742"/>
              <a:gd name="T53" fmla="*/ 2147483647 h 588"/>
              <a:gd name="T54" fmla="*/ 2147483647 w 3742"/>
              <a:gd name="T55" fmla="*/ 2147483647 h 588"/>
              <a:gd name="T56" fmla="*/ 2147483647 w 3742"/>
              <a:gd name="T57" fmla="*/ 2147483647 h 588"/>
              <a:gd name="T58" fmla="*/ 2147483647 w 3742"/>
              <a:gd name="T59" fmla="*/ 2147483647 h 588"/>
              <a:gd name="T60" fmla="*/ 2147483647 w 3742"/>
              <a:gd name="T61" fmla="*/ 2147483647 h 588"/>
              <a:gd name="T62" fmla="*/ 2147483647 w 3742"/>
              <a:gd name="T63" fmla="*/ 2147483647 h 588"/>
              <a:gd name="T64" fmla="*/ 2147483647 w 3742"/>
              <a:gd name="T65" fmla="*/ 2147483647 h 588"/>
              <a:gd name="T66" fmla="*/ 2147483647 w 3742"/>
              <a:gd name="T67" fmla="*/ 2147483647 h 588"/>
              <a:gd name="T68" fmla="*/ 2147483647 w 3742"/>
              <a:gd name="T69" fmla="*/ 2147483647 h 588"/>
              <a:gd name="T70" fmla="*/ 2147483647 w 3742"/>
              <a:gd name="T71" fmla="*/ 2147483647 h 588"/>
              <a:gd name="T72" fmla="*/ 2147483647 w 3742"/>
              <a:gd name="T73" fmla="*/ 2147483647 h 588"/>
              <a:gd name="T74" fmla="*/ 2147483647 w 3742"/>
              <a:gd name="T75" fmla="*/ 2147483647 h 588"/>
              <a:gd name="T76" fmla="*/ 2147483647 w 3742"/>
              <a:gd name="T77" fmla="*/ 2147483647 h 588"/>
              <a:gd name="T78" fmla="*/ 2147483647 w 3742"/>
              <a:gd name="T79" fmla="*/ 2147483647 h 588"/>
              <a:gd name="T80" fmla="*/ 2147483647 w 3742"/>
              <a:gd name="T81" fmla="*/ 2147483647 h 588"/>
              <a:gd name="T82" fmla="*/ 2147483647 w 3742"/>
              <a:gd name="T83" fmla="*/ 2147483647 h 588"/>
              <a:gd name="T84" fmla="*/ 2147483647 w 3742"/>
              <a:gd name="T85" fmla="*/ 2147483647 h 588"/>
              <a:gd name="T86" fmla="*/ 2147483647 w 3742"/>
              <a:gd name="T87" fmla="*/ 2147483647 h 588"/>
              <a:gd name="T88" fmla="*/ 2147483647 w 3742"/>
              <a:gd name="T89" fmla="*/ 2147483647 h 588"/>
              <a:gd name="T90" fmla="*/ 2147483647 w 3742"/>
              <a:gd name="T91" fmla="*/ 2147483647 h 588"/>
              <a:gd name="T92" fmla="*/ 2147483647 w 3742"/>
              <a:gd name="T93" fmla="*/ 2147483647 h 588"/>
              <a:gd name="T94" fmla="*/ 2147483647 w 3742"/>
              <a:gd name="T95" fmla="*/ 2147483647 h 588"/>
              <a:gd name="T96" fmla="*/ 2147483647 w 3742"/>
              <a:gd name="T97" fmla="*/ 2147483647 h 588"/>
              <a:gd name="T98" fmla="*/ 2147483647 w 3742"/>
              <a:gd name="T99" fmla="*/ 2147483647 h 588"/>
              <a:gd name="T100" fmla="*/ 2147483647 w 3742"/>
              <a:gd name="T101" fmla="*/ 2147483647 h 588"/>
              <a:gd name="T102" fmla="*/ 2147483647 w 3742"/>
              <a:gd name="T103" fmla="*/ 2147483647 h 588"/>
              <a:gd name="T104" fmla="*/ 2147483647 w 3742"/>
              <a:gd name="T105" fmla="*/ 2147483647 h 588"/>
              <a:gd name="T106" fmla="*/ 2147483647 w 3742"/>
              <a:gd name="T107" fmla="*/ 2147483647 h 588"/>
              <a:gd name="T108" fmla="*/ 2147483647 w 3742"/>
              <a:gd name="T109" fmla="*/ 2147483647 h 588"/>
              <a:gd name="T110" fmla="*/ 2147483647 w 3742"/>
              <a:gd name="T111" fmla="*/ 2147483647 h 588"/>
              <a:gd name="T112" fmla="*/ 2147483647 w 3742"/>
              <a:gd name="T113" fmla="*/ 2147483647 h 588"/>
              <a:gd name="T114" fmla="*/ 2147483647 w 3742"/>
              <a:gd name="T115" fmla="*/ 2147483647 h 588"/>
              <a:gd name="T116" fmla="*/ 2147483647 w 3742"/>
              <a:gd name="T117" fmla="*/ 2147483647 h 588"/>
              <a:gd name="T118" fmla="*/ 2147483647 w 3742"/>
              <a:gd name="T119" fmla="*/ 2147483647 h 588"/>
              <a:gd name="T120" fmla="*/ 2147483647 w 3742"/>
              <a:gd name="T121" fmla="*/ 2147483647 h 588"/>
              <a:gd name="T122" fmla="*/ 2147483647 w 3742"/>
              <a:gd name="T123" fmla="*/ 2147483647 h 5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742"/>
              <a:gd name="T187" fmla="*/ 0 h 588"/>
              <a:gd name="T188" fmla="*/ 3742 w 3742"/>
              <a:gd name="T189" fmla="*/ 588 h 58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742" h="588">
                <a:moveTo>
                  <a:pt x="1560" y="162"/>
                </a:moveTo>
                <a:lnTo>
                  <a:pt x="1466" y="120"/>
                </a:lnTo>
                <a:lnTo>
                  <a:pt x="1361" y="78"/>
                </a:lnTo>
                <a:lnTo>
                  <a:pt x="1256" y="54"/>
                </a:lnTo>
                <a:lnTo>
                  <a:pt x="1151" y="30"/>
                </a:lnTo>
                <a:lnTo>
                  <a:pt x="1042" y="12"/>
                </a:lnTo>
                <a:lnTo>
                  <a:pt x="932" y="6"/>
                </a:lnTo>
                <a:lnTo>
                  <a:pt x="712" y="0"/>
                </a:lnTo>
                <a:lnTo>
                  <a:pt x="502" y="12"/>
                </a:lnTo>
                <a:lnTo>
                  <a:pt x="403" y="24"/>
                </a:lnTo>
                <a:lnTo>
                  <a:pt x="309" y="36"/>
                </a:lnTo>
                <a:lnTo>
                  <a:pt x="220" y="48"/>
                </a:lnTo>
                <a:lnTo>
                  <a:pt x="136" y="60"/>
                </a:lnTo>
                <a:lnTo>
                  <a:pt x="63" y="78"/>
                </a:lnTo>
                <a:lnTo>
                  <a:pt x="0" y="90"/>
                </a:lnTo>
                <a:lnTo>
                  <a:pt x="0" y="180"/>
                </a:lnTo>
                <a:lnTo>
                  <a:pt x="115" y="168"/>
                </a:lnTo>
                <a:lnTo>
                  <a:pt x="236" y="156"/>
                </a:lnTo>
                <a:lnTo>
                  <a:pt x="487" y="138"/>
                </a:lnTo>
                <a:lnTo>
                  <a:pt x="743" y="132"/>
                </a:lnTo>
                <a:lnTo>
                  <a:pt x="1000" y="144"/>
                </a:lnTo>
                <a:lnTo>
                  <a:pt x="1251" y="174"/>
                </a:lnTo>
                <a:lnTo>
                  <a:pt x="1371" y="192"/>
                </a:lnTo>
                <a:lnTo>
                  <a:pt x="1486" y="222"/>
                </a:lnTo>
                <a:lnTo>
                  <a:pt x="1596" y="252"/>
                </a:lnTo>
                <a:lnTo>
                  <a:pt x="1701" y="288"/>
                </a:lnTo>
                <a:lnTo>
                  <a:pt x="1795" y="330"/>
                </a:lnTo>
                <a:lnTo>
                  <a:pt x="1884" y="378"/>
                </a:lnTo>
                <a:lnTo>
                  <a:pt x="2005" y="444"/>
                </a:lnTo>
                <a:lnTo>
                  <a:pt x="2135" y="498"/>
                </a:lnTo>
                <a:lnTo>
                  <a:pt x="2272" y="534"/>
                </a:lnTo>
                <a:lnTo>
                  <a:pt x="2408" y="564"/>
                </a:lnTo>
                <a:lnTo>
                  <a:pt x="2549" y="582"/>
                </a:lnTo>
                <a:lnTo>
                  <a:pt x="2690" y="588"/>
                </a:lnTo>
                <a:lnTo>
                  <a:pt x="2826" y="588"/>
                </a:lnTo>
                <a:lnTo>
                  <a:pt x="2962" y="582"/>
                </a:lnTo>
                <a:lnTo>
                  <a:pt x="3093" y="570"/>
                </a:lnTo>
                <a:lnTo>
                  <a:pt x="3219" y="552"/>
                </a:lnTo>
                <a:lnTo>
                  <a:pt x="3339" y="534"/>
                </a:lnTo>
                <a:lnTo>
                  <a:pt x="3444" y="510"/>
                </a:lnTo>
                <a:lnTo>
                  <a:pt x="3538" y="486"/>
                </a:lnTo>
                <a:lnTo>
                  <a:pt x="3622" y="468"/>
                </a:lnTo>
                <a:lnTo>
                  <a:pt x="3690" y="450"/>
                </a:lnTo>
                <a:lnTo>
                  <a:pt x="3742" y="432"/>
                </a:lnTo>
                <a:lnTo>
                  <a:pt x="3742" y="222"/>
                </a:lnTo>
                <a:lnTo>
                  <a:pt x="3653" y="246"/>
                </a:lnTo>
                <a:lnTo>
                  <a:pt x="3549" y="270"/>
                </a:lnTo>
                <a:lnTo>
                  <a:pt x="3433" y="288"/>
                </a:lnTo>
                <a:lnTo>
                  <a:pt x="3303" y="312"/>
                </a:lnTo>
                <a:lnTo>
                  <a:pt x="3161" y="324"/>
                </a:lnTo>
                <a:lnTo>
                  <a:pt x="3010" y="336"/>
                </a:lnTo>
                <a:lnTo>
                  <a:pt x="2858" y="348"/>
                </a:lnTo>
                <a:lnTo>
                  <a:pt x="2701" y="354"/>
                </a:lnTo>
                <a:lnTo>
                  <a:pt x="2538" y="354"/>
                </a:lnTo>
                <a:lnTo>
                  <a:pt x="2381" y="348"/>
                </a:lnTo>
                <a:lnTo>
                  <a:pt x="2224" y="330"/>
                </a:lnTo>
                <a:lnTo>
                  <a:pt x="2073" y="312"/>
                </a:lnTo>
                <a:lnTo>
                  <a:pt x="1926" y="288"/>
                </a:lnTo>
                <a:lnTo>
                  <a:pt x="1795" y="252"/>
                </a:lnTo>
                <a:lnTo>
                  <a:pt x="1670" y="210"/>
                </a:lnTo>
                <a:lnTo>
                  <a:pt x="1560" y="162"/>
                </a:lnTo>
                <a:close/>
              </a:path>
            </a:pathLst>
          </a:custGeom>
          <a:gradFill rotWithShape="0">
            <a:gsLst>
              <a:gs pos="0">
                <a:srgbClr val="EEF3FB"/>
              </a:gs>
              <a:gs pos="50000">
                <a:srgbClr val="C2D2F2"/>
              </a:gs>
              <a:gs pos="100000">
                <a:srgbClr val="EEF3FB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latinLnBrk="1"/>
            <a:endParaRPr lang="ko-KR" altLang="en-US"/>
          </a:p>
        </p:txBody>
      </p:sp>
      <p:sp>
        <p:nvSpPr>
          <p:cNvPr id="55299" name="Freeform 4"/>
          <p:cNvSpPr>
            <a:spLocks/>
          </p:cNvSpPr>
          <p:nvPr/>
        </p:nvSpPr>
        <p:spPr bwMode="auto">
          <a:xfrm>
            <a:off x="0" y="8402638"/>
            <a:ext cx="6858000" cy="993775"/>
          </a:xfrm>
          <a:custGeom>
            <a:avLst/>
            <a:gdLst>
              <a:gd name="T0" fmla="*/ 2147483647 w 3742"/>
              <a:gd name="T1" fmla="*/ 2147483647 h 636"/>
              <a:gd name="T2" fmla="*/ 2147483647 w 3742"/>
              <a:gd name="T3" fmla="*/ 2147483647 h 636"/>
              <a:gd name="T4" fmla="*/ 2147483647 w 3742"/>
              <a:gd name="T5" fmla="*/ 2147483647 h 636"/>
              <a:gd name="T6" fmla="*/ 2147483647 w 3742"/>
              <a:gd name="T7" fmla="*/ 2147483647 h 636"/>
              <a:gd name="T8" fmla="*/ 2147483647 w 3742"/>
              <a:gd name="T9" fmla="*/ 2147483647 h 636"/>
              <a:gd name="T10" fmla="*/ 2147483647 w 3742"/>
              <a:gd name="T11" fmla="*/ 2147483647 h 636"/>
              <a:gd name="T12" fmla="*/ 2147483647 w 3742"/>
              <a:gd name="T13" fmla="*/ 2147483647 h 636"/>
              <a:gd name="T14" fmla="*/ 2147483647 w 3742"/>
              <a:gd name="T15" fmla="*/ 2147483647 h 636"/>
              <a:gd name="T16" fmla="*/ 2147483647 w 3742"/>
              <a:gd name="T17" fmla="*/ 0 h 636"/>
              <a:gd name="T18" fmla="*/ 2147483647 w 3742"/>
              <a:gd name="T19" fmla="*/ 0 h 636"/>
              <a:gd name="T20" fmla="*/ 2147483647 w 3742"/>
              <a:gd name="T21" fmla="*/ 2147483647 h 636"/>
              <a:gd name="T22" fmla="*/ 2147483647 w 3742"/>
              <a:gd name="T23" fmla="*/ 2147483647 h 636"/>
              <a:gd name="T24" fmla="*/ 0 w 3742"/>
              <a:gd name="T25" fmla="*/ 2147483647 h 636"/>
              <a:gd name="T26" fmla="*/ 0 w 3742"/>
              <a:gd name="T27" fmla="*/ 2147483647 h 636"/>
              <a:gd name="T28" fmla="*/ 2147483647 w 3742"/>
              <a:gd name="T29" fmla="*/ 2147483647 h 636"/>
              <a:gd name="T30" fmla="*/ 2147483647 w 3742"/>
              <a:gd name="T31" fmla="*/ 2147483647 h 636"/>
              <a:gd name="T32" fmla="*/ 2147483647 w 3742"/>
              <a:gd name="T33" fmla="*/ 2147483647 h 636"/>
              <a:gd name="T34" fmla="*/ 2147483647 w 3742"/>
              <a:gd name="T35" fmla="*/ 2147483647 h 636"/>
              <a:gd name="T36" fmla="*/ 2147483647 w 3742"/>
              <a:gd name="T37" fmla="*/ 2147483647 h 636"/>
              <a:gd name="T38" fmla="*/ 2147483647 w 3742"/>
              <a:gd name="T39" fmla="*/ 2147483647 h 636"/>
              <a:gd name="T40" fmla="*/ 2147483647 w 3742"/>
              <a:gd name="T41" fmla="*/ 2147483647 h 636"/>
              <a:gd name="T42" fmla="*/ 2147483647 w 3742"/>
              <a:gd name="T43" fmla="*/ 2147483647 h 636"/>
              <a:gd name="T44" fmla="*/ 2147483647 w 3742"/>
              <a:gd name="T45" fmla="*/ 2147483647 h 636"/>
              <a:gd name="T46" fmla="*/ 2147483647 w 3742"/>
              <a:gd name="T47" fmla="*/ 2147483647 h 636"/>
              <a:gd name="T48" fmla="*/ 2147483647 w 3742"/>
              <a:gd name="T49" fmla="*/ 2147483647 h 636"/>
              <a:gd name="T50" fmla="*/ 2147483647 w 3742"/>
              <a:gd name="T51" fmla="*/ 2147483647 h 636"/>
              <a:gd name="T52" fmla="*/ 2147483647 w 3742"/>
              <a:gd name="T53" fmla="*/ 2147483647 h 636"/>
              <a:gd name="T54" fmla="*/ 2147483647 w 3742"/>
              <a:gd name="T55" fmla="*/ 2147483647 h 636"/>
              <a:gd name="T56" fmla="*/ 2147483647 w 3742"/>
              <a:gd name="T57" fmla="*/ 2147483647 h 636"/>
              <a:gd name="T58" fmla="*/ 2147483647 w 3742"/>
              <a:gd name="T59" fmla="*/ 2147483647 h 636"/>
              <a:gd name="T60" fmla="*/ 2147483647 w 3742"/>
              <a:gd name="T61" fmla="*/ 2147483647 h 636"/>
              <a:gd name="T62" fmla="*/ 2147483647 w 3742"/>
              <a:gd name="T63" fmla="*/ 2147483647 h 636"/>
              <a:gd name="T64" fmla="*/ 2147483647 w 3742"/>
              <a:gd name="T65" fmla="*/ 2147483647 h 6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42"/>
              <a:gd name="T100" fmla="*/ 0 h 636"/>
              <a:gd name="T101" fmla="*/ 3742 w 3742"/>
              <a:gd name="T102" fmla="*/ 636 h 6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42" h="636">
                <a:moveTo>
                  <a:pt x="1884" y="246"/>
                </a:moveTo>
                <a:lnTo>
                  <a:pt x="1795" y="198"/>
                </a:lnTo>
                <a:lnTo>
                  <a:pt x="1701" y="156"/>
                </a:lnTo>
                <a:lnTo>
                  <a:pt x="1596" y="120"/>
                </a:lnTo>
                <a:lnTo>
                  <a:pt x="1486" y="84"/>
                </a:lnTo>
                <a:lnTo>
                  <a:pt x="1371" y="60"/>
                </a:lnTo>
                <a:lnTo>
                  <a:pt x="1251" y="42"/>
                </a:lnTo>
                <a:lnTo>
                  <a:pt x="1000" y="12"/>
                </a:lnTo>
                <a:lnTo>
                  <a:pt x="743" y="0"/>
                </a:lnTo>
                <a:lnTo>
                  <a:pt x="487" y="0"/>
                </a:lnTo>
                <a:lnTo>
                  <a:pt x="236" y="18"/>
                </a:lnTo>
                <a:lnTo>
                  <a:pt x="115" y="30"/>
                </a:lnTo>
                <a:lnTo>
                  <a:pt x="0" y="42"/>
                </a:lnTo>
                <a:lnTo>
                  <a:pt x="0" y="618"/>
                </a:lnTo>
                <a:lnTo>
                  <a:pt x="3742" y="636"/>
                </a:lnTo>
                <a:lnTo>
                  <a:pt x="3742" y="300"/>
                </a:lnTo>
                <a:lnTo>
                  <a:pt x="3690" y="318"/>
                </a:lnTo>
                <a:lnTo>
                  <a:pt x="3622" y="336"/>
                </a:lnTo>
                <a:lnTo>
                  <a:pt x="3538" y="354"/>
                </a:lnTo>
                <a:lnTo>
                  <a:pt x="3444" y="378"/>
                </a:lnTo>
                <a:lnTo>
                  <a:pt x="3339" y="402"/>
                </a:lnTo>
                <a:lnTo>
                  <a:pt x="3219" y="420"/>
                </a:lnTo>
                <a:lnTo>
                  <a:pt x="3093" y="438"/>
                </a:lnTo>
                <a:lnTo>
                  <a:pt x="2962" y="450"/>
                </a:lnTo>
                <a:lnTo>
                  <a:pt x="2826" y="456"/>
                </a:lnTo>
                <a:lnTo>
                  <a:pt x="2690" y="456"/>
                </a:lnTo>
                <a:lnTo>
                  <a:pt x="2549" y="450"/>
                </a:lnTo>
                <a:lnTo>
                  <a:pt x="2408" y="432"/>
                </a:lnTo>
                <a:lnTo>
                  <a:pt x="2272" y="402"/>
                </a:lnTo>
                <a:lnTo>
                  <a:pt x="2135" y="366"/>
                </a:lnTo>
                <a:lnTo>
                  <a:pt x="2005" y="312"/>
                </a:lnTo>
                <a:lnTo>
                  <a:pt x="1884" y="246"/>
                </a:lnTo>
                <a:close/>
              </a:path>
            </a:pathLst>
          </a:custGeom>
          <a:gradFill rotWithShape="0">
            <a:gsLst>
              <a:gs pos="0">
                <a:srgbClr val="C2D2F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latinLnBrk="1"/>
            <a:endParaRPr lang="ko-KR" altLang="en-US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485269" y="1424608"/>
            <a:ext cx="5945188" cy="7776864"/>
          </a:xfrm>
          <a:prstGeom prst="roundRect">
            <a:avLst>
              <a:gd name="adj" fmla="val 1356"/>
            </a:avLst>
          </a:prstGeom>
          <a:noFill/>
          <a:ln w="952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latinLnBrk="1">
              <a:defRPr/>
            </a:pPr>
            <a:endParaRPr lang="ko-KR" altLang="ko-KR" sz="1100">
              <a:latin typeface="Arial" charset="0"/>
              <a:ea typeface="휴먼둥근고딕" pitchFamily="18" charset="-127"/>
            </a:endParaRPr>
          </a:p>
        </p:txBody>
      </p:sp>
      <p:grpSp>
        <p:nvGrpSpPr>
          <p:cNvPr id="55301" name="Group 15"/>
          <p:cNvGrpSpPr>
            <a:grpSpLocks/>
          </p:cNvGrpSpPr>
          <p:nvPr/>
        </p:nvGrpSpPr>
        <p:grpSpPr bwMode="auto">
          <a:xfrm>
            <a:off x="6381750" y="7299325"/>
            <a:ext cx="142875" cy="130175"/>
            <a:chOff x="4045" y="4872"/>
            <a:chExt cx="132" cy="132"/>
          </a:xfrm>
        </p:grpSpPr>
        <p:sp>
          <p:nvSpPr>
            <p:cNvPr id="55302" name="Oval 16"/>
            <p:cNvSpPr>
              <a:spLocks noChangeArrowheads="1"/>
            </p:cNvSpPr>
            <p:nvPr/>
          </p:nvSpPr>
          <p:spPr bwMode="auto">
            <a:xfrm>
              <a:off x="4045" y="4872"/>
              <a:ext cx="132" cy="132"/>
            </a:xfrm>
            <a:prstGeom prst="ellipse">
              <a:avLst/>
            </a:prstGeom>
            <a:solidFill>
              <a:srgbClr val="C1E0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1"/>
              <a:endParaRPr lang="ko-KR" altLang="en-US"/>
            </a:p>
          </p:txBody>
        </p:sp>
        <p:sp>
          <p:nvSpPr>
            <p:cNvPr id="55303" name="Oval 17"/>
            <p:cNvSpPr>
              <a:spLocks noChangeArrowheads="1"/>
            </p:cNvSpPr>
            <p:nvPr/>
          </p:nvSpPr>
          <p:spPr bwMode="auto">
            <a:xfrm>
              <a:off x="4061" y="4909"/>
              <a:ext cx="58" cy="5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55AA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1"/>
              <a:endParaRPr lang="ko-KR" altLang="en-US"/>
            </a:p>
          </p:txBody>
        </p:sp>
      </p:grpSp>
      <p:sp>
        <p:nvSpPr>
          <p:cNvPr id="55304" name="Text Box 39"/>
          <p:cNvSpPr txBox="1">
            <a:spLocks noChangeArrowheads="1"/>
          </p:cNvSpPr>
          <p:nvPr/>
        </p:nvSpPr>
        <p:spPr bwMode="auto">
          <a:xfrm>
            <a:off x="696677" y="1840018"/>
            <a:ext cx="5464646" cy="293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b="1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300" b="1" dirty="0" smtClean="0">
                <a:latin typeface="맑은 고딕" pitchFamily="50" charset="-127"/>
                <a:ea typeface="맑은 고딕" pitchFamily="50" charset="-127"/>
              </a:rPr>
              <a:t>사업자 선정등록 </a:t>
            </a:r>
            <a:r>
              <a:rPr lang="en-US" altLang="ko-KR" sz="13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b="1" dirty="0" smtClean="0">
                <a:latin typeface="맑은 고딕" pitchFamily="50" charset="-127"/>
                <a:ea typeface="맑은 고딕" pitchFamily="50" charset="-127"/>
              </a:rPr>
              <a:t>민원인</a:t>
            </a:r>
            <a:r>
              <a:rPr lang="en-US" altLang="ko-KR" sz="13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1.1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로그인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1.2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대여사업자 신청목록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1.3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대여사업자 신청서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1.4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참여기업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1.5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첨부파일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	1.6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신청서 제출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1.7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서류부적합 이의제기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endParaRPr lang="en-US" altLang="ko-KR" sz="13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300" b="1" dirty="0" smtClean="0">
                <a:latin typeface="맑은 고딕" pitchFamily="50" charset="-127"/>
                <a:ea typeface="맑은 고딕" pitchFamily="50" charset="-127"/>
              </a:rPr>
              <a:t>대여사업자 </a:t>
            </a:r>
            <a:r>
              <a:rPr lang="ko-KR" altLang="en-US" sz="1300" b="1" dirty="0">
                <a:latin typeface="맑은 고딕" pitchFamily="50" charset="-127"/>
                <a:ea typeface="맑은 고딕" pitchFamily="50" charset="-127"/>
              </a:rPr>
              <a:t>선정 </a:t>
            </a:r>
            <a:r>
              <a:rPr lang="en-US" altLang="ko-KR" sz="13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b="1" dirty="0">
                <a:latin typeface="맑은 고딕" pitchFamily="50" charset="-127"/>
                <a:ea typeface="맑은 고딕" pitchFamily="50" charset="-127"/>
              </a:rPr>
              <a:t>민원인</a:t>
            </a:r>
            <a:r>
              <a:rPr lang="en-US" altLang="ko-KR" sz="13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300" b="1" dirty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	2.1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대여사업자 선정 목록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just" latinLnBrk="1">
              <a:spcBef>
                <a:spcPct val="2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	2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.2 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협약</a:t>
            </a:r>
            <a:r>
              <a:rPr lang="en-US" altLang="ko-KR" sz="13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300" dirty="0" smtClean="0">
                <a:latin typeface="맑은 고딕" pitchFamily="50" charset="-127"/>
                <a:ea typeface="맑은 고딕" pitchFamily="50" charset="-127"/>
              </a:rPr>
              <a:t>계약 등록</a:t>
            </a:r>
            <a:endParaRPr lang="en-US" altLang="ko-KR" sz="13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제목 9"/>
          <p:cNvSpPr txBox="1">
            <a:spLocks/>
          </p:cNvSpPr>
          <p:nvPr/>
        </p:nvSpPr>
        <p:spPr>
          <a:xfrm>
            <a:off x="1412776" y="704857"/>
            <a:ext cx="3629133" cy="629513"/>
          </a:xfrm>
          <a:prstGeom prst="rect">
            <a:avLst/>
          </a:prstGeom>
        </p:spPr>
        <p:txBody>
          <a:bodyPr vert="horz" lIns="83988" tIns="41994" rIns="83988" bIns="41994" rtlCol="0" anchor="ctr">
            <a:noAutofit/>
          </a:bodyPr>
          <a:lstStyle>
            <a:lvl1pPr algn="l" defTabSz="839876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78BE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  <a:cs typeface="+mj-cs"/>
              </a:defRPr>
            </a:lvl1pPr>
          </a:lstStyle>
          <a:p>
            <a:pPr marL="0" marR="0" lvl="0" indent="0" algn="ctr" defTabSz="839876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8BE"/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j-cs"/>
              </a:rPr>
              <a:t>- </a:t>
            </a:r>
            <a:r>
              <a:rPr kumimoji="0" lang="ko-KR" alt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8BE"/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j-cs"/>
              </a:rPr>
              <a:t>목 차 </a:t>
            </a:r>
            <a:r>
              <a:rPr kumimoji="0" lang="en-US" altLang="ko-KR" sz="3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8BE"/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j-cs"/>
              </a:rPr>
              <a:t>-</a:t>
            </a:r>
            <a:endParaRPr kumimoji="0" lang="ko-KR" altLang="en-US" sz="3300" b="0" i="0" u="none" strike="noStrike" kern="1200" cap="none" spc="0" normalizeH="0" baseline="0" noProof="0" dirty="0">
              <a:ln>
                <a:noFill/>
              </a:ln>
              <a:solidFill>
                <a:srgbClr val="0078BE"/>
              </a:solidFill>
              <a:effectLst/>
              <a:uLnTx/>
              <a:uFillTx/>
              <a:latin typeface="KoPub돋움체 Light" panose="02020603020101020101" pitchFamily="18" charset="-127"/>
              <a:ea typeface="KoPub돋움체 Light" panose="02020603020101020101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사업자 선정등록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민원인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1.1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로그인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latinLnBrk="1" hangingPunct="1"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대여사업자는 반드시 사업자 공인인증서를 사용해야 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 공인인증서는 사용이 불가능합니다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759" y="912"/>
              <a:ext cx="80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latin typeface="HY울릉도M" panose="02030600000101010101" pitchFamily="18" charset="-127"/>
                  <a:ea typeface="HY울릉도M" panose="02030600000101010101" pitchFamily="18" charset="-127"/>
                </a:rPr>
                <a:t>대여사업자 로그인</a:t>
              </a: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993" y="3800872"/>
            <a:ext cx="5794983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3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1.2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대여사업자 신청목록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latinLnBrk="1"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대여사업자참여 신청 내역을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신규신청버튼을 클릭하여 신규로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REP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발급 신청을 할 수 있는 팝업화면이 표시됩니다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eaLnBrk="1" latinLnBrk="1" hangingPunct="1"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수정 시 목록에 신청번호를 클릭하면 팝업화면이 표시됩니다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작성 시 개인정보활용동의에 동의하셔야 합니다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712" y="912"/>
              <a:ext cx="90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대여사업자 </a:t>
              </a:r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신청목록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79" y="3018344"/>
            <a:ext cx="6021450" cy="2406375"/>
          </a:xfrm>
          <a:prstGeom prst="rect">
            <a:avLst/>
          </a:prstGeom>
        </p:spPr>
      </p:pic>
      <p:sp>
        <p:nvSpPr>
          <p:cNvPr id="18" name="Rectangle 88"/>
          <p:cNvSpPr>
            <a:spLocks noChangeArrowheads="1"/>
          </p:cNvSpPr>
          <p:nvPr/>
        </p:nvSpPr>
        <p:spPr bwMode="auto">
          <a:xfrm flipH="1">
            <a:off x="795876" y="3872880"/>
            <a:ext cx="5738015" cy="79852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22" name="Rectangle 88"/>
          <p:cNvSpPr>
            <a:spLocks noChangeArrowheads="1"/>
          </p:cNvSpPr>
          <p:nvPr/>
        </p:nvSpPr>
        <p:spPr bwMode="auto">
          <a:xfrm flipH="1">
            <a:off x="5805264" y="3744863"/>
            <a:ext cx="360363" cy="20002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graphicFrame>
        <p:nvGraphicFramePr>
          <p:cNvPr id="33" name="Group 1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056449"/>
              </p:ext>
            </p:extLst>
          </p:nvPr>
        </p:nvGraphicFramePr>
        <p:xfrm>
          <a:off x="915070" y="7357063"/>
          <a:ext cx="5410200" cy="762000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ⓐ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새로운 신청서를 작성합니다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ⓑ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작성한 신청서의 내용을 확인하거나 수정할 수 있습니다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4" name="Group 1096"/>
          <p:cNvGrpSpPr>
            <a:grpSpLocks/>
          </p:cNvGrpSpPr>
          <p:nvPr/>
        </p:nvGrpSpPr>
        <p:grpSpPr bwMode="auto">
          <a:xfrm>
            <a:off x="908720" y="7003050"/>
            <a:ext cx="3130550" cy="273050"/>
            <a:chOff x="668" y="4080"/>
            <a:chExt cx="1972" cy="172"/>
          </a:xfrm>
        </p:grpSpPr>
        <p:pic>
          <p:nvPicPr>
            <p:cNvPr id="35" name="Picture 1060" descr="구(blue)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8" y="4142"/>
              <a:ext cx="115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6" name="Group 1061"/>
            <p:cNvGrpSpPr>
              <a:grpSpLocks/>
            </p:cNvGrpSpPr>
            <p:nvPr/>
          </p:nvGrpSpPr>
          <p:grpSpPr bwMode="auto">
            <a:xfrm>
              <a:off x="718" y="4080"/>
              <a:ext cx="1922" cy="172"/>
              <a:chOff x="718" y="4080"/>
              <a:chExt cx="1922" cy="172"/>
            </a:xfrm>
          </p:grpSpPr>
          <p:sp>
            <p:nvSpPr>
              <p:cNvPr id="37" name="AutoShape 1062"/>
              <p:cNvSpPr>
                <a:spLocks noChangeArrowheads="1"/>
              </p:cNvSpPr>
              <p:nvPr/>
            </p:nvSpPr>
            <p:spPr bwMode="auto">
              <a:xfrm>
                <a:off x="718" y="4223"/>
                <a:ext cx="1211" cy="2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9CCFF"/>
                  </a:gs>
                  <a:gs pos="100000">
                    <a:srgbClr val="EDF6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1"/>
                <a:endParaRPr lang="ko-KR" altLang="en-US"/>
              </a:p>
            </p:txBody>
          </p:sp>
          <p:sp>
            <p:nvSpPr>
              <p:cNvPr id="38" name="Text Box 1063"/>
              <p:cNvSpPr txBox="1">
                <a:spLocks noChangeArrowheads="1"/>
              </p:cNvSpPr>
              <p:nvPr/>
            </p:nvSpPr>
            <p:spPr bwMode="auto">
              <a:xfrm>
                <a:off x="762" y="4080"/>
                <a:ext cx="1878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latinLnBrk="1"/>
                <a:r>
                  <a:rPr lang="ko-KR" altLang="en-US" sz="1100">
                    <a:latin typeface="HY울릉도M" pitchFamily="18" charset="-127"/>
                    <a:ea typeface="HY울릉도M" pitchFamily="18" charset="-127"/>
                  </a:rPr>
                  <a:t>설 명  </a:t>
                </a:r>
              </a:p>
            </p:txBody>
          </p:sp>
        </p:grpSp>
      </p:grpSp>
      <p:sp>
        <p:nvSpPr>
          <p:cNvPr id="39" name="Rectangle 1107"/>
          <p:cNvSpPr>
            <a:spLocks noChangeArrowheads="1"/>
          </p:cNvSpPr>
          <p:nvPr/>
        </p:nvSpPr>
        <p:spPr bwMode="auto">
          <a:xfrm>
            <a:off x="813470" y="4114088"/>
            <a:ext cx="2444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ⓑ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0" name="Rectangle 54"/>
          <p:cNvSpPr>
            <a:spLocks noChangeArrowheads="1"/>
          </p:cNvSpPr>
          <p:nvPr/>
        </p:nvSpPr>
        <p:spPr bwMode="auto">
          <a:xfrm>
            <a:off x="5560789" y="3549104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ⓐ</a:t>
            </a: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6"/>
          <a:srcRect b="16972"/>
          <a:stretch/>
        </p:blipFill>
        <p:spPr>
          <a:xfrm>
            <a:off x="3429000" y="4989420"/>
            <a:ext cx="3067357" cy="1932118"/>
          </a:xfrm>
          <a:prstGeom prst="rect">
            <a:avLst/>
          </a:prstGeom>
        </p:spPr>
      </p:pic>
      <p:sp>
        <p:nvSpPr>
          <p:cNvPr id="42" name="Line 86"/>
          <p:cNvSpPr>
            <a:spLocks noChangeShapeType="1"/>
          </p:cNvSpPr>
          <p:nvPr/>
        </p:nvSpPr>
        <p:spPr bwMode="auto">
          <a:xfrm flipH="1">
            <a:off x="5013175" y="3928517"/>
            <a:ext cx="936103" cy="1060903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33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2760335"/>
            <a:ext cx="5728344" cy="4951725"/>
          </a:xfrm>
          <a:prstGeom prst="rect">
            <a:avLst/>
          </a:prstGeom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1.3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대여사업자 신청서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 신청목록에서 개인정보 동의 후 나타나는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팝업화면입니다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대여사업자가 입력하는 기본정보입니다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761" y="912"/>
              <a:ext cx="80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latin typeface="HY울릉도M" panose="02030600000101010101" pitchFamily="18" charset="-127"/>
                  <a:ea typeface="HY울릉도M" panose="02030600000101010101" pitchFamily="18" charset="-127"/>
                </a:rPr>
                <a:t>대여사업자 </a:t>
              </a:r>
              <a:r>
                <a:rPr lang="ko-KR" altLang="en-US" sz="120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신청서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Group 1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32392"/>
              </p:ext>
            </p:extLst>
          </p:nvPr>
        </p:nvGraphicFramePr>
        <p:xfrm>
          <a:off x="915070" y="8066075"/>
          <a:ext cx="5410200" cy="502920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ⓐ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현재 작성한 내용을 저장합니다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" name="Group 1096"/>
          <p:cNvGrpSpPr>
            <a:grpSpLocks/>
          </p:cNvGrpSpPr>
          <p:nvPr/>
        </p:nvGrpSpPr>
        <p:grpSpPr bwMode="auto">
          <a:xfrm>
            <a:off x="908720" y="7712062"/>
            <a:ext cx="3130550" cy="273050"/>
            <a:chOff x="668" y="4080"/>
            <a:chExt cx="1972" cy="172"/>
          </a:xfrm>
        </p:grpSpPr>
        <p:pic>
          <p:nvPicPr>
            <p:cNvPr id="26" name="Picture 1060" descr="구(blue)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8" y="4142"/>
              <a:ext cx="115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7" name="Group 1061"/>
            <p:cNvGrpSpPr>
              <a:grpSpLocks/>
            </p:cNvGrpSpPr>
            <p:nvPr/>
          </p:nvGrpSpPr>
          <p:grpSpPr bwMode="auto">
            <a:xfrm>
              <a:off x="718" y="4080"/>
              <a:ext cx="1922" cy="172"/>
              <a:chOff x="718" y="4080"/>
              <a:chExt cx="1922" cy="172"/>
            </a:xfrm>
          </p:grpSpPr>
          <p:sp>
            <p:nvSpPr>
              <p:cNvPr id="28" name="AutoShape 1062"/>
              <p:cNvSpPr>
                <a:spLocks noChangeArrowheads="1"/>
              </p:cNvSpPr>
              <p:nvPr/>
            </p:nvSpPr>
            <p:spPr bwMode="auto">
              <a:xfrm>
                <a:off x="718" y="4223"/>
                <a:ext cx="1211" cy="2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9CCFF"/>
                  </a:gs>
                  <a:gs pos="100000">
                    <a:srgbClr val="EDF6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1"/>
                <a:endParaRPr lang="ko-KR" altLang="en-US"/>
              </a:p>
            </p:txBody>
          </p:sp>
          <p:sp>
            <p:nvSpPr>
              <p:cNvPr id="29" name="Text Box 1063"/>
              <p:cNvSpPr txBox="1">
                <a:spLocks noChangeArrowheads="1"/>
              </p:cNvSpPr>
              <p:nvPr/>
            </p:nvSpPr>
            <p:spPr bwMode="auto">
              <a:xfrm>
                <a:off x="762" y="4080"/>
                <a:ext cx="1878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latinLnBrk="1"/>
                <a:r>
                  <a:rPr lang="ko-KR" altLang="en-US" sz="1100">
                    <a:latin typeface="HY울릉도M" pitchFamily="18" charset="-127"/>
                    <a:ea typeface="HY울릉도M" pitchFamily="18" charset="-127"/>
                  </a:rPr>
                  <a:t>설 명  </a:t>
                </a:r>
              </a:p>
            </p:txBody>
          </p:sp>
        </p:grpSp>
      </p:grpSp>
      <p:sp>
        <p:nvSpPr>
          <p:cNvPr id="33" name="Rectangle 88"/>
          <p:cNvSpPr>
            <a:spLocks noChangeArrowheads="1"/>
          </p:cNvSpPr>
          <p:nvPr/>
        </p:nvSpPr>
        <p:spPr bwMode="auto">
          <a:xfrm flipH="1">
            <a:off x="5964908" y="7345571"/>
            <a:ext cx="435892" cy="31181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34" name="Rectangle 54"/>
          <p:cNvSpPr>
            <a:spLocks noChangeArrowheads="1"/>
          </p:cNvSpPr>
          <p:nvPr/>
        </p:nvSpPr>
        <p:spPr bwMode="auto">
          <a:xfrm>
            <a:off x="5626717" y="7345571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ⓐ</a:t>
            </a:r>
          </a:p>
        </p:txBody>
      </p:sp>
    </p:spTree>
    <p:extLst>
      <p:ext uri="{BB962C8B-B14F-4D97-AF65-F5344CB8AC3E}">
        <p14:creationId xmlns:p14="http://schemas.microsoft.com/office/powerpoint/2010/main" val="364315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95" y="5150935"/>
            <a:ext cx="4020595" cy="2733273"/>
          </a:xfrm>
          <a:prstGeom prst="rect">
            <a:avLst/>
          </a:prstGeom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1.4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참여기업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참여기업을 등록 및 수정 하는 화면입니다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973" y="912"/>
              <a:ext cx="3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참여기업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5" name="Group 1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446334"/>
              </p:ext>
            </p:extLst>
          </p:nvPr>
        </p:nvGraphicFramePr>
        <p:xfrm>
          <a:off x="915070" y="8066075"/>
          <a:ext cx="5410200" cy="502920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ⓐ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현재 작성한 내용을 저장합니다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6" name="Group 1096"/>
          <p:cNvGrpSpPr>
            <a:grpSpLocks/>
          </p:cNvGrpSpPr>
          <p:nvPr/>
        </p:nvGrpSpPr>
        <p:grpSpPr bwMode="auto">
          <a:xfrm>
            <a:off x="908720" y="7712062"/>
            <a:ext cx="3130550" cy="273050"/>
            <a:chOff x="668" y="4080"/>
            <a:chExt cx="1972" cy="172"/>
          </a:xfrm>
        </p:grpSpPr>
        <p:pic>
          <p:nvPicPr>
            <p:cNvPr id="37" name="Picture 1060" descr="구(blue)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8" y="4142"/>
              <a:ext cx="115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8" name="Group 1061"/>
            <p:cNvGrpSpPr>
              <a:grpSpLocks/>
            </p:cNvGrpSpPr>
            <p:nvPr/>
          </p:nvGrpSpPr>
          <p:grpSpPr bwMode="auto">
            <a:xfrm>
              <a:off x="718" y="4080"/>
              <a:ext cx="1922" cy="172"/>
              <a:chOff x="718" y="4080"/>
              <a:chExt cx="1922" cy="172"/>
            </a:xfrm>
          </p:grpSpPr>
          <p:sp>
            <p:nvSpPr>
              <p:cNvPr id="39" name="AutoShape 1062"/>
              <p:cNvSpPr>
                <a:spLocks noChangeArrowheads="1"/>
              </p:cNvSpPr>
              <p:nvPr/>
            </p:nvSpPr>
            <p:spPr bwMode="auto">
              <a:xfrm>
                <a:off x="718" y="4223"/>
                <a:ext cx="1211" cy="2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9CCFF"/>
                  </a:gs>
                  <a:gs pos="100000">
                    <a:srgbClr val="EDF6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1"/>
                <a:endParaRPr lang="ko-KR" altLang="en-US"/>
              </a:p>
            </p:txBody>
          </p:sp>
          <p:sp>
            <p:nvSpPr>
              <p:cNvPr id="40" name="Text Box 1063"/>
              <p:cNvSpPr txBox="1">
                <a:spLocks noChangeArrowheads="1"/>
              </p:cNvSpPr>
              <p:nvPr/>
            </p:nvSpPr>
            <p:spPr bwMode="auto">
              <a:xfrm>
                <a:off x="762" y="4080"/>
                <a:ext cx="1878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latinLnBrk="1"/>
                <a:r>
                  <a:rPr lang="ko-KR" altLang="en-US" sz="1100">
                    <a:latin typeface="HY울릉도M" pitchFamily="18" charset="-127"/>
                    <a:ea typeface="HY울릉도M" pitchFamily="18" charset="-127"/>
                  </a:rPr>
                  <a:t>설 명  </a:t>
                </a:r>
              </a:p>
            </p:txBody>
          </p:sp>
        </p:grpSp>
      </p:grp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/>
          <a:srcRect t="-1" b="61678"/>
          <a:stretch/>
        </p:blipFill>
        <p:spPr>
          <a:xfrm>
            <a:off x="658476" y="2864768"/>
            <a:ext cx="5866868" cy="194421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/>
          <a:srcRect t="77928" b="13572"/>
          <a:stretch/>
        </p:blipFill>
        <p:spPr>
          <a:xfrm>
            <a:off x="771622" y="4754486"/>
            <a:ext cx="5640044" cy="414538"/>
          </a:xfrm>
          <a:prstGeom prst="rect">
            <a:avLst/>
          </a:prstGeom>
        </p:spPr>
      </p:pic>
      <p:sp>
        <p:nvSpPr>
          <p:cNvPr id="41" name="Rectangle 88"/>
          <p:cNvSpPr>
            <a:spLocks noChangeArrowheads="1"/>
          </p:cNvSpPr>
          <p:nvPr/>
        </p:nvSpPr>
        <p:spPr bwMode="auto">
          <a:xfrm flipH="1">
            <a:off x="5294598" y="7570967"/>
            <a:ext cx="435892" cy="31181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42" name="Rectangle 54"/>
          <p:cNvSpPr>
            <a:spLocks noChangeArrowheads="1"/>
          </p:cNvSpPr>
          <p:nvPr/>
        </p:nvSpPr>
        <p:spPr bwMode="auto">
          <a:xfrm>
            <a:off x="4956407" y="7570967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ⓐ</a:t>
            </a:r>
          </a:p>
        </p:txBody>
      </p:sp>
      <p:sp>
        <p:nvSpPr>
          <p:cNvPr id="16" name="Line 86"/>
          <p:cNvSpPr>
            <a:spLocks noChangeShapeType="1"/>
          </p:cNvSpPr>
          <p:nvPr/>
        </p:nvSpPr>
        <p:spPr bwMode="auto">
          <a:xfrm flipH="1">
            <a:off x="5661246" y="5130367"/>
            <a:ext cx="288688" cy="470705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3" name="Rectangle 88"/>
          <p:cNvSpPr>
            <a:spLocks noChangeArrowheads="1"/>
          </p:cNvSpPr>
          <p:nvPr/>
        </p:nvSpPr>
        <p:spPr bwMode="auto">
          <a:xfrm flipH="1">
            <a:off x="5949934" y="4822041"/>
            <a:ext cx="360362" cy="31181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477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22" y="2756924"/>
            <a:ext cx="5418474" cy="4455738"/>
          </a:xfrm>
          <a:prstGeom prst="rect">
            <a:avLst/>
          </a:prstGeom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1.5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첨부파일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 등록 시 첨부하는 파일입니다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해당하는 첨부파일들은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기준정보관리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등록 및 수정할 수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975" y="912"/>
              <a:ext cx="3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첨부파일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88"/>
          <p:cNvSpPr>
            <a:spLocks noChangeArrowheads="1"/>
          </p:cNvSpPr>
          <p:nvPr/>
        </p:nvSpPr>
        <p:spPr bwMode="auto">
          <a:xfrm flipH="1">
            <a:off x="5376341" y="4173452"/>
            <a:ext cx="432049" cy="29311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104" y="5636174"/>
            <a:ext cx="3453567" cy="1909114"/>
          </a:xfrm>
          <a:prstGeom prst="rect">
            <a:avLst/>
          </a:prstGeom>
        </p:spPr>
      </p:pic>
      <p:sp>
        <p:nvSpPr>
          <p:cNvPr id="27" name="Line 86"/>
          <p:cNvSpPr>
            <a:spLocks noChangeShapeType="1"/>
          </p:cNvSpPr>
          <p:nvPr/>
        </p:nvSpPr>
        <p:spPr bwMode="auto">
          <a:xfrm flipH="1">
            <a:off x="3140968" y="4466568"/>
            <a:ext cx="2235371" cy="1422536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629471" y="3083929"/>
            <a:ext cx="1535833" cy="216163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Rectangle 88"/>
          <p:cNvSpPr>
            <a:spLocks noChangeArrowheads="1"/>
          </p:cNvSpPr>
          <p:nvPr/>
        </p:nvSpPr>
        <p:spPr bwMode="auto">
          <a:xfrm flipH="1">
            <a:off x="5731262" y="6920029"/>
            <a:ext cx="320288" cy="26979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graphicFrame>
        <p:nvGraphicFramePr>
          <p:cNvPr id="31" name="Group 1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651357"/>
              </p:ext>
            </p:extLst>
          </p:nvPr>
        </p:nvGraphicFramePr>
        <p:xfrm>
          <a:off x="915070" y="7863408"/>
          <a:ext cx="5410200" cy="762000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ⓐ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현재 작성한 내용을 저장합니다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ⓑ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등록한 첨부파일의 상태를 나타내며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등록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삭제 할 수 있습니다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2" name="Group 1096"/>
          <p:cNvGrpSpPr>
            <a:grpSpLocks/>
          </p:cNvGrpSpPr>
          <p:nvPr/>
        </p:nvGrpSpPr>
        <p:grpSpPr bwMode="auto">
          <a:xfrm>
            <a:off x="908720" y="7509395"/>
            <a:ext cx="3130550" cy="273050"/>
            <a:chOff x="668" y="4080"/>
            <a:chExt cx="1972" cy="172"/>
          </a:xfrm>
        </p:grpSpPr>
        <p:pic>
          <p:nvPicPr>
            <p:cNvPr id="33" name="Picture 1060" descr="구(blue)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68" y="4142"/>
              <a:ext cx="115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4" name="Group 1061"/>
            <p:cNvGrpSpPr>
              <a:grpSpLocks/>
            </p:cNvGrpSpPr>
            <p:nvPr/>
          </p:nvGrpSpPr>
          <p:grpSpPr bwMode="auto">
            <a:xfrm>
              <a:off x="718" y="4080"/>
              <a:ext cx="1922" cy="172"/>
              <a:chOff x="718" y="4080"/>
              <a:chExt cx="1922" cy="172"/>
            </a:xfrm>
          </p:grpSpPr>
          <p:sp>
            <p:nvSpPr>
              <p:cNvPr id="35" name="AutoShape 1062"/>
              <p:cNvSpPr>
                <a:spLocks noChangeArrowheads="1"/>
              </p:cNvSpPr>
              <p:nvPr/>
            </p:nvSpPr>
            <p:spPr bwMode="auto">
              <a:xfrm>
                <a:off x="718" y="4223"/>
                <a:ext cx="1211" cy="2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9CCFF"/>
                  </a:gs>
                  <a:gs pos="100000">
                    <a:srgbClr val="EDF6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1"/>
                <a:endParaRPr lang="ko-KR" altLang="en-US"/>
              </a:p>
            </p:txBody>
          </p:sp>
          <p:sp>
            <p:nvSpPr>
              <p:cNvPr id="36" name="Text Box 1063"/>
              <p:cNvSpPr txBox="1">
                <a:spLocks noChangeArrowheads="1"/>
              </p:cNvSpPr>
              <p:nvPr/>
            </p:nvSpPr>
            <p:spPr bwMode="auto">
              <a:xfrm>
                <a:off x="762" y="4080"/>
                <a:ext cx="1878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latinLnBrk="1"/>
                <a:r>
                  <a:rPr lang="ko-KR" altLang="en-US" sz="1100">
                    <a:latin typeface="HY울릉도M" pitchFamily="18" charset="-127"/>
                    <a:ea typeface="HY울릉도M" pitchFamily="18" charset="-127"/>
                  </a:rPr>
                  <a:t>설 명  </a:t>
                </a:r>
              </a:p>
            </p:txBody>
          </p:sp>
        </p:grpSp>
      </p:grp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5431959" y="6897723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ⓐ</a:t>
            </a:r>
          </a:p>
        </p:txBody>
      </p:sp>
      <p:sp>
        <p:nvSpPr>
          <p:cNvPr id="41" name="Rectangle 88"/>
          <p:cNvSpPr>
            <a:spLocks noChangeArrowheads="1"/>
          </p:cNvSpPr>
          <p:nvPr/>
        </p:nvSpPr>
        <p:spPr bwMode="auto">
          <a:xfrm flipH="1">
            <a:off x="915067" y="3978411"/>
            <a:ext cx="5191385" cy="164283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44" name="Rectangle 1107"/>
          <p:cNvSpPr>
            <a:spLocks noChangeArrowheads="1"/>
          </p:cNvSpPr>
          <p:nvPr/>
        </p:nvSpPr>
        <p:spPr bwMode="auto">
          <a:xfrm>
            <a:off x="880269" y="3997151"/>
            <a:ext cx="2444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ⓑ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98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1.6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 제출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신청서를 제출합니다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제출 기간은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기준정보관리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등록 및 수정할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911" y="912"/>
              <a:ext cx="51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신청서 제출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Group 1103"/>
          <p:cNvGraphicFramePr>
            <a:graphicFrameLocks noGrp="1"/>
          </p:cNvGraphicFramePr>
          <p:nvPr>
            <p:extLst/>
          </p:nvPr>
        </p:nvGraphicFramePr>
        <p:xfrm>
          <a:off x="915070" y="7863408"/>
          <a:ext cx="5410200" cy="762000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ⓐ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작성한 내용을 점검합니다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ⓑ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자가점검 후 이상이 없다면 신청서를 제출합니다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7" name="Group 1096"/>
          <p:cNvGrpSpPr>
            <a:grpSpLocks/>
          </p:cNvGrpSpPr>
          <p:nvPr/>
        </p:nvGrpSpPr>
        <p:grpSpPr bwMode="auto">
          <a:xfrm>
            <a:off x="908720" y="7509395"/>
            <a:ext cx="3130550" cy="273050"/>
            <a:chOff x="668" y="4080"/>
            <a:chExt cx="1972" cy="172"/>
          </a:xfrm>
        </p:grpSpPr>
        <p:pic>
          <p:nvPicPr>
            <p:cNvPr id="38" name="Picture 1060" descr="구(blue)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8" y="4142"/>
              <a:ext cx="115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9" name="Group 1061"/>
            <p:cNvGrpSpPr>
              <a:grpSpLocks/>
            </p:cNvGrpSpPr>
            <p:nvPr/>
          </p:nvGrpSpPr>
          <p:grpSpPr bwMode="auto">
            <a:xfrm>
              <a:off x="718" y="4080"/>
              <a:ext cx="1922" cy="172"/>
              <a:chOff x="718" y="4080"/>
              <a:chExt cx="1922" cy="172"/>
            </a:xfrm>
          </p:grpSpPr>
          <p:sp>
            <p:nvSpPr>
              <p:cNvPr id="40" name="AutoShape 1062"/>
              <p:cNvSpPr>
                <a:spLocks noChangeArrowheads="1"/>
              </p:cNvSpPr>
              <p:nvPr/>
            </p:nvSpPr>
            <p:spPr bwMode="auto">
              <a:xfrm>
                <a:off x="718" y="4223"/>
                <a:ext cx="1211" cy="2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9CCFF"/>
                  </a:gs>
                  <a:gs pos="100000">
                    <a:srgbClr val="EDF6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1"/>
                <a:endParaRPr lang="ko-KR" altLang="en-US"/>
              </a:p>
            </p:txBody>
          </p:sp>
          <p:sp>
            <p:nvSpPr>
              <p:cNvPr id="41" name="Text Box 1063"/>
              <p:cNvSpPr txBox="1">
                <a:spLocks noChangeArrowheads="1"/>
              </p:cNvSpPr>
              <p:nvPr/>
            </p:nvSpPr>
            <p:spPr bwMode="auto">
              <a:xfrm>
                <a:off x="762" y="4080"/>
                <a:ext cx="1878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latinLnBrk="1"/>
                <a:r>
                  <a:rPr lang="ko-KR" altLang="en-US" sz="1100">
                    <a:latin typeface="HY울릉도M" pitchFamily="18" charset="-127"/>
                    <a:ea typeface="HY울릉도M" pitchFamily="18" charset="-127"/>
                  </a:rPr>
                  <a:t>설 명  </a:t>
                </a:r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/>
          <a:srcRect b="40732"/>
          <a:stretch/>
        </p:blipFill>
        <p:spPr>
          <a:xfrm>
            <a:off x="692632" y="2864768"/>
            <a:ext cx="5760704" cy="2952328"/>
          </a:xfrm>
          <a:prstGeom prst="rect">
            <a:avLst/>
          </a:prstGeom>
        </p:spPr>
      </p:pic>
      <p:sp>
        <p:nvSpPr>
          <p:cNvPr id="30" name="Rectangle 88"/>
          <p:cNvSpPr>
            <a:spLocks noChangeArrowheads="1"/>
          </p:cNvSpPr>
          <p:nvPr/>
        </p:nvSpPr>
        <p:spPr bwMode="auto">
          <a:xfrm flipH="1">
            <a:off x="5653257" y="5508366"/>
            <a:ext cx="720080" cy="2880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42" name="Rectangle 54"/>
          <p:cNvSpPr>
            <a:spLocks noChangeArrowheads="1"/>
          </p:cNvSpPr>
          <p:nvPr/>
        </p:nvSpPr>
        <p:spPr bwMode="auto">
          <a:xfrm>
            <a:off x="5356066" y="5508366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ⓐ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rcRect t="25360" b="47723"/>
          <a:stretch/>
        </p:blipFill>
        <p:spPr>
          <a:xfrm>
            <a:off x="765175" y="5601072"/>
            <a:ext cx="3744548" cy="87156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7"/>
          <a:srcRect t="28268" b="37352"/>
          <a:stretch/>
        </p:blipFill>
        <p:spPr>
          <a:xfrm>
            <a:off x="2587499" y="6619567"/>
            <a:ext cx="3782431" cy="1121802"/>
          </a:xfrm>
          <a:prstGeom prst="rect">
            <a:avLst/>
          </a:prstGeom>
        </p:spPr>
      </p:pic>
      <p:sp>
        <p:nvSpPr>
          <p:cNvPr id="22" name="Rectangle 88"/>
          <p:cNvSpPr>
            <a:spLocks noChangeArrowheads="1"/>
          </p:cNvSpPr>
          <p:nvPr/>
        </p:nvSpPr>
        <p:spPr bwMode="auto">
          <a:xfrm flipH="1">
            <a:off x="5833714" y="7401272"/>
            <a:ext cx="496065" cy="2880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23" name="Rectangle 54"/>
          <p:cNvSpPr>
            <a:spLocks noChangeArrowheads="1"/>
          </p:cNvSpPr>
          <p:nvPr/>
        </p:nvSpPr>
        <p:spPr bwMode="auto">
          <a:xfrm>
            <a:off x="5517232" y="7401272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ⓑ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5" name="Line 86"/>
          <p:cNvSpPr>
            <a:spLocks noChangeShapeType="1"/>
          </p:cNvSpPr>
          <p:nvPr/>
        </p:nvSpPr>
        <p:spPr bwMode="auto">
          <a:xfrm flipH="1">
            <a:off x="4450803" y="5431324"/>
            <a:ext cx="231990" cy="581854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6" name="Line 86"/>
          <p:cNvSpPr>
            <a:spLocks noChangeShapeType="1"/>
          </p:cNvSpPr>
          <p:nvPr/>
        </p:nvSpPr>
        <p:spPr bwMode="auto">
          <a:xfrm>
            <a:off x="4660899" y="5431324"/>
            <a:ext cx="568301" cy="1188242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21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1.7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서류부적합 이의제기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검토 부적합인 경우 이의신청을 할 수 있습니다</a:t>
            </a:r>
            <a:r>
              <a:rPr lang="en-US" altLang="ko-KR" sz="12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제출 기간은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기준정보관리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등록 및 수정할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911" y="912"/>
              <a:ext cx="51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신청서 제출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Group 1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344938"/>
              </p:ext>
            </p:extLst>
          </p:nvPr>
        </p:nvGraphicFramePr>
        <p:xfrm>
          <a:off x="915070" y="7863408"/>
          <a:ext cx="5410200" cy="502920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ⓐ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현재 작성한 내용을 저장합니다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7" name="Group 1096"/>
          <p:cNvGrpSpPr>
            <a:grpSpLocks/>
          </p:cNvGrpSpPr>
          <p:nvPr/>
        </p:nvGrpSpPr>
        <p:grpSpPr bwMode="auto">
          <a:xfrm>
            <a:off x="908720" y="7509395"/>
            <a:ext cx="3130550" cy="273050"/>
            <a:chOff x="668" y="4080"/>
            <a:chExt cx="1972" cy="172"/>
          </a:xfrm>
        </p:grpSpPr>
        <p:pic>
          <p:nvPicPr>
            <p:cNvPr id="38" name="Picture 1060" descr="구(blue)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8" y="4142"/>
              <a:ext cx="115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9" name="Group 1061"/>
            <p:cNvGrpSpPr>
              <a:grpSpLocks/>
            </p:cNvGrpSpPr>
            <p:nvPr/>
          </p:nvGrpSpPr>
          <p:grpSpPr bwMode="auto">
            <a:xfrm>
              <a:off x="718" y="4080"/>
              <a:ext cx="1922" cy="172"/>
              <a:chOff x="718" y="4080"/>
              <a:chExt cx="1922" cy="172"/>
            </a:xfrm>
          </p:grpSpPr>
          <p:sp>
            <p:nvSpPr>
              <p:cNvPr id="40" name="AutoShape 1062"/>
              <p:cNvSpPr>
                <a:spLocks noChangeArrowheads="1"/>
              </p:cNvSpPr>
              <p:nvPr/>
            </p:nvSpPr>
            <p:spPr bwMode="auto">
              <a:xfrm>
                <a:off x="718" y="4223"/>
                <a:ext cx="1211" cy="2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9CCFF"/>
                  </a:gs>
                  <a:gs pos="100000">
                    <a:srgbClr val="EDF6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1"/>
                <a:endParaRPr lang="ko-KR" altLang="en-US"/>
              </a:p>
            </p:txBody>
          </p:sp>
          <p:sp>
            <p:nvSpPr>
              <p:cNvPr id="41" name="Text Box 1063"/>
              <p:cNvSpPr txBox="1">
                <a:spLocks noChangeArrowheads="1"/>
              </p:cNvSpPr>
              <p:nvPr/>
            </p:nvSpPr>
            <p:spPr bwMode="auto">
              <a:xfrm>
                <a:off x="762" y="4080"/>
                <a:ext cx="1878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latinLnBrk="1"/>
                <a:r>
                  <a:rPr lang="ko-KR" altLang="en-US" sz="1100">
                    <a:latin typeface="HY울릉도M" pitchFamily="18" charset="-127"/>
                    <a:ea typeface="HY울릉도M" pitchFamily="18" charset="-127"/>
                  </a:rPr>
                  <a:t>설 명  </a:t>
                </a:r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/>
          <a:srcRect b="35157"/>
          <a:stretch/>
        </p:blipFill>
        <p:spPr>
          <a:xfrm>
            <a:off x="620688" y="3008785"/>
            <a:ext cx="6021288" cy="1800200"/>
          </a:xfrm>
          <a:prstGeom prst="rect">
            <a:avLst/>
          </a:prstGeom>
        </p:spPr>
      </p:pic>
      <p:sp>
        <p:nvSpPr>
          <p:cNvPr id="23" name="Rectangle 88"/>
          <p:cNvSpPr>
            <a:spLocks noChangeArrowheads="1"/>
          </p:cNvSpPr>
          <p:nvPr/>
        </p:nvSpPr>
        <p:spPr bwMode="auto">
          <a:xfrm flipH="1">
            <a:off x="5085184" y="3986746"/>
            <a:ext cx="432048" cy="19595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40" y="5026652"/>
            <a:ext cx="5764064" cy="1859950"/>
          </a:xfrm>
          <a:prstGeom prst="rect">
            <a:avLst/>
          </a:prstGeom>
        </p:spPr>
      </p:pic>
      <p:sp>
        <p:nvSpPr>
          <p:cNvPr id="26" name="Line 86"/>
          <p:cNvSpPr>
            <a:spLocks noChangeShapeType="1"/>
          </p:cNvSpPr>
          <p:nvPr/>
        </p:nvSpPr>
        <p:spPr bwMode="auto">
          <a:xfrm flipH="1">
            <a:off x="3573014" y="4189047"/>
            <a:ext cx="1728193" cy="1340017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7" name="Rectangle 88"/>
          <p:cNvSpPr>
            <a:spLocks noChangeArrowheads="1"/>
          </p:cNvSpPr>
          <p:nvPr/>
        </p:nvSpPr>
        <p:spPr bwMode="auto">
          <a:xfrm flipH="1">
            <a:off x="5949279" y="6473891"/>
            <a:ext cx="441041" cy="20730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28" name="Rectangle 54"/>
          <p:cNvSpPr>
            <a:spLocks noChangeArrowheads="1"/>
          </p:cNvSpPr>
          <p:nvPr/>
        </p:nvSpPr>
        <p:spPr bwMode="auto">
          <a:xfrm>
            <a:off x="5653357" y="6405739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ⓐ</a:t>
            </a:r>
          </a:p>
        </p:txBody>
      </p:sp>
    </p:spTree>
    <p:extLst>
      <p:ext uri="{BB962C8B-B14F-4D97-AF65-F5344CB8AC3E}">
        <p14:creationId xmlns:p14="http://schemas.microsoft.com/office/powerpoint/2010/main" val="293793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51" y="4522992"/>
            <a:ext cx="4869160" cy="3809516"/>
          </a:xfrm>
          <a:prstGeom prst="rect">
            <a:avLst/>
          </a:prstGeom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158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대여사업자 선정 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민원인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2.1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대여사업자 선정 목록</a:t>
            </a: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대여사업자로 선정된 목록이 나타납니다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대여사업자번호를 선택하면 계약업체를 등록할 수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706" y="912"/>
              <a:ext cx="93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대여사업자 선정 목록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/>
          <a:srcRect b="46291"/>
          <a:stretch/>
        </p:blipFill>
        <p:spPr>
          <a:xfrm>
            <a:off x="607988" y="2864768"/>
            <a:ext cx="6023571" cy="1345691"/>
          </a:xfrm>
          <a:prstGeom prst="rect">
            <a:avLst/>
          </a:prstGeom>
        </p:spPr>
      </p:pic>
      <p:sp>
        <p:nvSpPr>
          <p:cNvPr id="15" name="Rectangle 88"/>
          <p:cNvSpPr>
            <a:spLocks noChangeArrowheads="1"/>
          </p:cNvSpPr>
          <p:nvPr/>
        </p:nvSpPr>
        <p:spPr bwMode="auto">
          <a:xfrm flipH="1">
            <a:off x="792062" y="3516653"/>
            <a:ext cx="404689" cy="21221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16" name="Line 86"/>
          <p:cNvSpPr>
            <a:spLocks noChangeShapeType="1"/>
          </p:cNvSpPr>
          <p:nvPr/>
        </p:nvSpPr>
        <p:spPr bwMode="auto">
          <a:xfrm>
            <a:off x="980728" y="3728865"/>
            <a:ext cx="2592288" cy="936103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62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3"/>
          <p:cNvGrpSpPr>
            <a:grpSpLocks/>
          </p:cNvGrpSpPr>
          <p:nvPr/>
        </p:nvGrpSpPr>
        <p:grpSpPr bwMode="auto">
          <a:xfrm>
            <a:off x="431800" y="2662238"/>
            <a:ext cx="6237288" cy="6550025"/>
            <a:chOff x="317" y="1730"/>
            <a:chExt cx="3811" cy="4126"/>
          </a:xfrm>
        </p:grpSpPr>
        <p:sp>
          <p:nvSpPr>
            <p:cNvPr id="8202" name="Rectangle 50"/>
            <p:cNvSpPr>
              <a:spLocks noChangeArrowheads="1"/>
            </p:cNvSpPr>
            <p:nvPr/>
          </p:nvSpPr>
          <p:spPr bwMode="auto">
            <a:xfrm>
              <a:off x="317" y="1730"/>
              <a:ext cx="3763" cy="4126"/>
            </a:xfrm>
            <a:prstGeom prst="rect">
              <a:avLst/>
            </a:prstGeom>
            <a:gradFill rotWithShape="0">
              <a:gsLst>
                <a:gs pos="0">
                  <a:srgbClr val="D7EB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3" name="Rectangle 51"/>
            <p:cNvSpPr>
              <a:spLocks noChangeArrowheads="1"/>
            </p:cNvSpPr>
            <p:nvPr/>
          </p:nvSpPr>
          <p:spPr bwMode="auto">
            <a:xfrm>
              <a:off x="384" y="1776"/>
              <a:ext cx="3744" cy="40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2" y="2897045"/>
            <a:ext cx="5395768" cy="4220154"/>
          </a:xfrm>
          <a:prstGeom prst="rect">
            <a:avLst/>
          </a:prstGeom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34975" y="704850"/>
            <a:ext cx="61182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2.2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협약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계약 등록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latin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협약일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사업물량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계약업체을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95300" y="2332038"/>
            <a:ext cx="5981700" cy="258762"/>
            <a:chOff x="312" y="887"/>
            <a:chExt cx="3768" cy="163"/>
          </a:xfrm>
        </p:grpSpPr>
        <p:sp>
          <p:nvSpPr>
            <p:cNvPr id="8199" name="AutoShape 32"/>
            <p:cNvSpPr>
              <a:spLocks noChangeArrowheads="1"/>
            </p:cNvSpPr>
            <p:nvPr/>
          </p:nvSpPr>
          <p:spPr bwMode="auto">
            <a:xfrm>
              <a:off x="1913" y="1028"/>
              <a:ext cx="2167" cy="22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8F1FA"/>
                </a:gs>
                <a:gs pos="100000">
                  <a:srgbClr val="6BA3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0" name="AutoShape 33"/>
            <p:cNvSpPr>
              <a:spLocks noChangeArrowheads="1"/>
            </p:cNvSpPr>
            <p:nvPr/>
          </p:nvSpPr>
          <p:spPr bwMode="auto">
            <a:xfrm>
              <a:off x="312" y="887"/>
              <a:ext cx="1743" cy="159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ED7F2"/>
                </a:gs>
              </a:gsLst>
              <a:lin ang="5400000" scaled="1"/>
            </a:gradFill>
            <a:ln w="9525">
              <a:solidFill>
                <a:srgbClr val="BED7F2"/>
              </a:solidFill>
              <a:round/>
              <a:headEnd/>
              <a:tailEnd/>
            </a:ln>
            <a:effectLst>
              <a:prstShdw prst="shdw17" dist="17961" dir="13500000">
                <a:schemeClr val="bg1"/>
              </a:prstShdw>
            </a:effectLst>
          </p:spPr>
          <p:txBody>
            <a:bodyPr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8201" name="Rectangle 35"/>
            <p:cNvSpPr>
              <a:spLocks noChangeArrowheads="1"/>
            </p:cNvSpPr>
            <p:nvPr/>
          </p:nvSpPr>
          <p:spPr bwMode="auto">
            <a:xfrm>
              <a:off x="850" y="912"/>
              <a:ext cx="6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협약</a:t>
              </a:r>
              <a:r>
                <a:rPr lang="en-US" altLang="ko-KR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/</a:t>
              </a:r>
              <a:r>
                <a:rPr lang="ko-KR" altLang="en-US" sz="12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계약 등록</a:t>
              </a:r>
              <a:endPara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8197" name="Picture 18" descr="011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33" b="77005"/>
          <a:stretch>
            <a:fillRect/>
          </a:stretch>
        </p:blipFill>
        <p:spPr bwMode="auto">
          <a:xfrm>
            <a:off x="549275" y="2289175"/>
            <a:ext cx="215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88"/>
          <p:cNvSpPr>
            <a:spLocks noChangeArrowheads="1"/>
          </p:cNvSpPr>
          <p:nvPr/>
        </p:nvSpPr>
        <p:spPr bwMode="auto">
          <a:xfrm flipH="1">
            <a:off x="5830664" y="4800100"/>
            <a:ext cx="432048" cy="17544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24" name="Rectangle 88"/>
          <p:cNvSpPr>
            <a:spLocks noChangeArrowheads="1"/>
          </p:cNvSpPr>
          <p:nvPr/>
        </p:nvSpPr>
        <p:spPr bwMode="auto">
          <a:xfrm flipH="1">
            <a:off x="5823496" y="6870779"/>
            <a:ext cx="432048" cy="17544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graphicFrame>
        <p:nvGraphicFramePr>
          <p:cNvPr id="29" name="Group 1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186"/>
              </p:ext>
            </p:extLst>
          </p:nvPr>
        </p:nvGraphicFramePr>
        <p:xfrm>
          <a:off x="915070" y="7803580"/>
          <a:ext cx="5410200" cy="502920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E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ⓐ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협약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계약 등록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’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 의 작성한 내용을 저장합니다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새내기체" pitchFamily="18" charset="-127"/>
                          <a:ea typeface="휴먼새내기체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0" name="Group 1096"/>
          <p:cNvGrpSpPr>
            <a:grpSpLocks/>
          </p:cNvGrpSpPr>
          <p:nvPr/>
        </p:nvGrpSpPr>
        <p:grpSpPr bwMode="auto">
          <a:xfrm>
            <a:off x="908720" y="7449567"/>
            <a:ext cx="3130550" cy="273050"/>
            <a:chOff x="668" y="4080"/>
            <a:chExt cx="1972" cy="172"/>
          </a:xfrm>
        </p:grpSpPr>
        <p:pic>
          <p:nvPicPr>
            <p:cNvPr id="31" name="Picture 1060" descr="구(blue)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8" y="4142"/>
              <a:ext cx="115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2" name="Group 1061"/>
            <p:cNvGrpSpPr>
              <a:grpSpLocks/>
            </p:cNvGrpSpPr>
            <p:nvPr/>
          </p:nvGrpSpPr>
          <p:grpSpPr bwMode="auto">
            <a:xfrm>
              <a:off x="718" y="4080"/>
              <a:ext cx="1922" cy="172"/>
              <a:chOff x="718" y="4080"/>
              <a:chExt cx="1922" cy="172"/>
            </a:xfrm>
          </p:grpSpPr>
          <p:sp>
            <p:nvSpPr>
              <p:cNvPr id="33" name="AutoShape 1062"/>
              <p:cNvSpPr>
                <a:spLocks noChangeArrowheads="1"/>
              </p:cNvSpPr>
              <p:nvPr/>
            </p:nvSpPr>
            <p:spPr bwMode="auto">
              <a:xfrm>
                <a:off x="718" y="4223"/>
                <a:ext cx="1211" cy="2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9CCFF"/>
                  </a:gs>
                  <a:gs pos="100000">
                    <a:srgbClr val="EDF6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1"/>
                <a:endParaRPr lang="ko-KR" altLang="en-US"/>
              </a:p>
            </p:txBody>
          </p:sp>
          <p:sp>
            <p:nvSpPr>
              <p:cNvPr id="34" name="Text Box 1063"/>
              <p:cNvSpPr txBox="1">
                <a:spLocks noChangeArrowheads="1"/>
              </p:cNvSpPr>
              <p:nvPr/>
            </p:nvSpPr>
            <p:spPr bwMode="auto">
              <a:xfrm>
                <a:off x="762" y="4080"/>
                <a:ext cx="1878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latinLnBrk="1"/>
                <a:r>
                  <a:rPr lang="ko-KR" altLang="en-US" sz="1100" dirty="0">
                    <a:latin typeface="HY울릉도M" pitchFamily="18" charset="-127"/>
                    <a:ea typeface="HY울릉도M" pitchFamily="18" charset="-127"/>
                  </a:rPr>
                  <a:t>설 명  </a:t>
                </a:r>
              </a:p>
            </p:txBody>
          </p:sp>
        </p:grpSp>
      </p:grpSp>
      <p:sp>
        <p:nvSpPr>
          <p:cNvPr id="36" name="Rectangle 54"/>
          <p:cNvSpPr>
            <a:spLocks noChangeArrowheads="1"/>
          </p:cNvSpPr>
          <p:nvPr/>
        </p:nvSpPr>
        <p:spPr bwMode="auto">
          <a:xfrm>
            <a:off x="5560789" y="6805265"/>
            <a:ext cx="244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ⓐ</a:t>
            </a:r>
          </a:p>
        </p:txBody>
      </p:sp>
      <p:sp>
        <p:nvSpPr>
          <p:cNvPr id="37" name="Rectangle 88"/>
          <p:cNvSpPr>
            <a:spLocks noChangeArrowheads="1"/>
          </p:cNvSpPr>
          <p:nvPr/>
        </p:nvSpPr>
        <p:spPr bwMode="auto">
          <a:xfrm flipH="1">
            <a:off x="894584" y="3479532"/>
            <a:ext cx="5360959" cy="129979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93" y="5951883"/>
            <a:ext cx="3770017" cy="1300006"/>
          </a:xfrm>
          <a:prstGeom prst="rect">
            <a:avLst/>
          </a:prstGeom>
        </p:spPr>
      </p:pic>
      <p:sp>
        <p:nvSpPr>
          <p:cNvPr id="21" name="Line 86"/>
          <p:cNvSpPr>
            <a:spLocks noChangeShapeType="1"/>
          </p:cNvSpPr>
          <p:nvPr/>
        </p:nvSpPr>
        <p:spPr bwMode="auto">
          <a:xfrm flipH="1">
            <a:off x="3573015" y="4975543"/>
            <a:ext cx="2250479" cy="961708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97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4756</TotalTime>
  <Words>418</Words>
  <Application>Microsoft Office PowerPoint</Application>
  <PresentationFormat>A4 용지(210x297mm)</PresentationFormat>
  <Paragraphs>117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4" baseType="lpstr">
      <vt:lpstr>Arial Unicode MS</vt:lpstr>
      <vt:lpstr>HY울릉도M</vt:lpstr>
      <vt:lpstr>HY헤드라인M</vt:lpstr>
      <vt:lpstr>KoPub돋움체 Light</vt:lpstr>
      <vt:lpstr>KoPub돋움체 Medium</vt:lpstr>
      <vt:lpstr>굴림</vt:lpstr>
      <vt:lpstr>굴림체</vt:lpstr>
      <vt:lpstr>나눔명조 ExtraBold</vt:lpstr>
      <vt:lpstr>맑은 고딕</vt:lpstr>
      <vt:lpstr>휴먼둥근고딕</vt:lpstr>
      <vt:lpstr>휴먼새내기체</vt:lpstr>
      <vt:lpstr>Arial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run5fun</dc:creator>
  <cp:lastModifiedBy>김재현B</cp:lastModifiedBy>
  <cp:revision>680</cp:revision>
  <cp:lastPrinted>2020-05-11T00:28:39Z</cp:lastPrinted>
  <dcterms:created xsi:type="dcterms:W3CDTF">2004-11-20T01:27:54Z</dcterms:created>
  <dcterms:modified xsi:type="dcterms:W3CDTF">2020-05-11T01:09:08Z</dcterms:modified>
</cp:coreProperties>
</file>